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5" r:id="rId2"/>
  </p:sldMasterIdLst>
  <p:notesMasterIdLst>
    <p:notesMasterId r:id="rId50"/>
  </p:notesMasterIdLst>
  <p:handoutMasterIdLst>
    <p:handoutMasterId r:id="rId51"/>
  </p:handoutMasterIdLst>
  <p:sldIdLst>
    <p:sldId id="807" r:id="rId3"/>
    <p:sldId id="854" r:id="rId4"/>
    <p:sldId id="808" r:id="rId5"/>
    <p:sldId id="842" r:id="rId6"/>
    <p:sldId id="809" r:id="rId7"/>
    <p:sldId id="810" r:id="rId8"/>
    <p:sldId id="812" r:id="rId9"/>
    <p:sldId id="811" r:id="rId10"/>
    <p:sldId id="813" r:id="rId11"/>
    <p:sldId id="817" r:id="rId12"/>
    <p:sldId id="814" r:id="rId13"/>
    <p:sldId id="860" r:id="rId14"/>
    <p:sldId id="816" r:id="rId15"/>
    <p:sldId id="820" r:id="rId16"/>
    <p:sldId id="865" r:id="rId17"/>
    <p:sldId id="821" r:id="rId18"/>
    <p:sldId id="866" r:id="rId19"/>
    <p:sldId id="818" r:id="rId20"/>
    <p:sldId id="819" r:id="rId21"/>
    <p:sldId id="815" r:id="rId22"/>
    <p:sldId id="856" r:id="rId23"/>
    <p:sldId id="822" r:id="rId24"/>
    <p:sldId id="835" r:id="rId25"/>
    <p:sldId id="847" r:id="rId26"/>
    <p:sldId id="836" r:id="rId27"/>
    <p:sldId id="837" r:id="rId28"/>
    <p:sldId id="838" r:id="rId29"/>
    <p:sldId id="864" r:id="rId30"/>
    <p:sldId id="839" r:id="rId31"/>
    <p:sldId id="840" r:id="rId32"/>
    <p:sldId id="841" r:id="rId33"/>
    <p:sldId id="843" r:id="rId34"/>
    <p:sldId id="844" r:id="rId35"/>
    <p:sldId id="845" r:id="rId36"/>
    <p:sldId id="846" r:id="rId37"/>
    <p:sldId id="848" r:id="rId38"/>
    <p:sldId id="849" r:id="rId39"/>
    <p:sldId id="850" r:id="rId40"/>
    <p:sldId id="851" r:id="rId41"/>
    <p:sldId id="852" r:id="rId42"/>
    <p:sldId id="857" r:id="rId43"/>
    <p:sldId id="858" r:id="rId44"/>
    <p:sldId id="859" r:id="rId45"/>
    <p:sldId id="861" r:id="rId46"/>
    <p:sldId id="862" r:id="rId47"/>
    <p:sldId id="863" r:id="rId48"/>
    <p:sldId id="853" r:id="rId4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3300"/>
    <a:srgbClr val="FF0000"/>
    <a:srgbClr val="008000"/>
    <a:srgbClr val="00FFFF"/>
    <a:srgbClr val="3399FF"/>
    <a:srgbClr val="33CC33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8048" autoAdjust="0"/>
  </p:normalViewPr>
  <p:slideViewPr>
    <p:cSldViewPr>
      <p:cViewPr>
        <p:scale>
          <a:sx n="80" d="100"/>
          <a:sy n="80" d="100"/>
        </p:scale>
        <p:origin x="-72" y="72"/>
      </p:cViewPr>
      <p:guideLst>
        <p:guide orient="horz" pos="1632"/>
        <p:guide pos="3360"/>
      </p:guideLst>
    </p:cSldViewPr>
  </p:slideViewPr>
  <p:outlineViewPr>
    <p:cViewPr>
      <p:scale>
        <a:sx n="25" d="100"/>
        <a:sy n="25" d="100"/>
      </p:scale>
      <p:origin x="0" y="9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84"/>
      </p:cViewPr>
      <p:guideLst>
        <p:guide orient="horz" pos="290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4006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006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773962"/>
            <a:ext cx="3040063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3962"/>
            <a:ext cx="3040062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8EAFACBA-F5DC-45BC-B805-9A8109C3D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76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4006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0062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3" y="4387772"/>
            <a:ext cx="5140325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6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773962"/>
            <a:ext cx="3040063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6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3962"/>
            <a:ext cx="3040062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78CC7A0C-BDE8-498F-BD44-4AB76F50F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5677B-E946-47D8-ADE4-C1692514D61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Introductions, Name, Agency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paper</a:t>
            </a:r>
            <a:r>
              <a:rPr lang="en-US" baseline="0" dirty="0" smtClean="0"/>
              <a:t> slides &amp; give presentation to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55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36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r>
              <a:rPr lang="en-US" baseline="0" dirty="0" smtClean="0"/>
              <a:t> exercise, 4 to a group, okay to work on there 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00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a schedule mean to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02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basically a schedule enables time management</a:t>
            </a:r>
          </a:p>
          <a:p>
            <a:endParaRPr lang="en-US" dirty="0" smtClean="0"/>
          </a:p>
          <a:p>
            <a:r>
              <a:rPr lang="en-US" dirty="0" smtClean="0"/>
              <a:t>Lets look at “Time Management”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86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you identify some sources or artifacts that can be used to help create a schedule?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you agree with these, are there anymore?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8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name a few approaches</a:t>
            </a:r>
            <a:r>
              <a:rPr lang="en-US" baseline="0" dirty="0" smtClean="0"/>
              <a:t> to creating a schedule?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71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What's an activity?</a:t>
            </a:r>
          </a:p>
          <a:p>
            <a:endParaRPr lang="en-US" dirty="0" smtClean="0"/>
          </a:p>
          <a:p>
            <a:r>
              <a:rPr lang="en-US" dirty="0" smtClean="0"/>
              <a:t>What's a milestone?</a:t>
            </a:r>
          </a:p>
          <a:p>
            <a:endParaRPr lang="en-US" dirty="0" smtClean="0"/>
          </a:p>
          <a:p>
            <a:r>
              <a:rPr lang="en-US" dirty="0" smtClean="0"/>
              <a:t>Are they different?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54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with a schedule its real important to get the activities and milestones in the correct order, PMI provides for a methodology</a:t>
            </a:r>
            <a:r>
              <a:rPr lang="en-US" baseline="0" dirty="0" smtClean="0"/>
              <a:t> </a:t>
            </a:r>
            <a:r>
              <a:rPr lang="en-US" dirty="0" smtClean="0"/>
              <a:t> to perform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06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types of dependency's are there?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9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9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 would help to provide details around estimating resources?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547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tools &amp; techniques do you use?</a:t>
            </a:r>
          </a:p>
          <a:p>
            <a:endParaRPr lang="en-US" dirty="0" smtClean="0"/>
          </a:p>
          <a:p>
            <a:r>
              <a:rPr lang="en-US" dirty="0" smtClean="0"/>
              <a:t>Which ones are the best?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66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inputs do you use in estimating durations?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02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ones do you use?</a:t>
            </a:r>
          </a:p>
          <a:p>
            <a:endParaRPr lang="en-US" dirty="0" smtClean="0"/>
          </a:p>
          <a:p>
            <a:r>
              <a:rPr lang="en-US" dirty="0" smtClean="0"/>
              <a:t>Which is the best?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Which one don’t you use?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17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happens when you need to shorten</a:t>
            </a:r>
            <a:r>
              <a:rPr lang="en-US" baseline="0" dirty="0" smtClean="0"/>
              <a:t> a schedule?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39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Schedule should be organized around a central structure; I like by phase</a:t>
            </a:r>
          </a:p>
          <a:p>
            <a:endParaRPr lang="en-US" dirty="0" smtClean="0"/>
          </a:p>
          <a:p>
            <a:r>
              <a:rPr lang="en-US" dirty="0" smtClean="0"/>
              <a:t>Open full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81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6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 used them?</a:t>
            </a:r>
          </a:p>
          <a:p>
            <a:endParaRPr lang="en-US" dirty="0" smtClean="0"/>
          </a:p>
          <a:p>
            <a:r>
              <a:rPr lang="en-US" dirty="0" smtClean="0"/>
              <a:t>When &amp; How?</a:t>
            </a:r>
          </a:p>
          <a:p>
            <a:endParaRPr lang="en-US" dirty="0" smtClean="0"/>
          </a:p>
          <a:p>
            <a:r>
              <a:rPr lang="en-US" dirty="0" smtClean="0"/>
              <a:t>What are they to you?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PMI’s definition focuses on;</a:t>
            </a:r>
          </a:p>
          <a:p>
            <a:r>
              <a:rPr lang="en-US" dirty="0" smtClean="0"/>
              <a:t>“subdividing”</a:t>
            </a:r>
          </a:p>
          <a:p>
            <a:r>
              <a:rPr lang="en-US" dirty="0" smtClean="0"/>
              <a:t>“structure”</a:t>
            </a:r>
          </a:p>
          <a:p>
            <a:r>
              <a:rPr lang="en-US" dirty="0" smtClean="0"/>
              <a:t>“hierarchical”</a:t>
            </a:r>
          </a:p>
          <a:p>
            <a:r>
              <a:rPr lang="en-US" dirty="0" smtClean="0"/>
              <a:t>“work packages”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3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your thoughts on when they should be created?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99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Statement - So lets look at Decomposition in greater detail</a:t>
            </a:r>
          </a:p>
          <a:p>
            <a:endParaRPr lang="en-US" dirty="0" smtClean="0"/>
          </a:p>
          <a:p>
            <a:r>
              <a:rPr lang="en-US" dirty="0" smtClean="0"/>
              <a:t>Question to class – What does</a:t>
            </a:r>
            <a:r>
              <a:rPr lang="en-US" baseline="0" dirty="0" smtClean="0"/>
              <a:t> </a:t>
            </a:r>
            <a:r>
              <a:rPr lang="en-US" dirty="0" smtClean="0"/>
              <a:t>decomposition mean to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45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would you describe a data dictionary?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30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tools would you use to create a WBS?</a:t>
            </a:r>
          </a:p>
          <a:p>
            <a:endParaRPr lang="en-US" dirty="0" smtClean="0"/>
          </a:p>
          <a:p>
            <a:r>
              <a:rPr lang="en-US" dirty="0" smtClean="0"/>
              <a:t>What's the best way to organize a WBS?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0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C7A0C-BDE8-498F-BD44-4AB76F50F6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3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0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82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3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1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35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88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13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76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97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1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66AE2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" descr="thin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0668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6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438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www.vita.virginia.gov</a:t>
            </a:r>
          </a:p>
        </p:txBody>
      </p:sp>
      <p:sp>
        <p:nvSpPr>
          <p:cNvPr id="120627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AE2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Picture 8" descr="VITA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304800"/>
            <a:ext cx="1447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VITAtext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81200" y="471488"/>
            <a:ext cx="4953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stateSeal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53400" y="3810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>
    <p:random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8FAF5AA-2985-45AF-8524-E9984C6D34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3/17/2017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70A793C-4C98-4A78-A82C-2BE36FCC020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88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>
                <a:solidFill>
                  <a:schemeClr val="bg1"/>
                </a:solidFill>
                <a:cs typeface="Times New Roman" pitchFamily="18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924799" cy="2819400"/>
          </a:xfrm>
        </p:spPr>
        <p:txBody>
          <a:bodyPr/>
          <a:lstStyle/>
          <a:p>
            <a:r>
              <a:rPr lang="en-US" sz="3600" dirty="0" smtClean="0"/>
              <a:t>VITA Project Management Class</a:t>
            </a:r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Break </a:t>
            </a:r>
            <a:r>
              <a:rPr lang="en-US" dirty="0" smtClean="0"/>
              <a:t>Down Structures</a:t>
            </a:r>
          </a:p>
          <a:p>
            <a:r>
              <a:rPr lang="en-US" dirty="0" smtClean="0"/>
              <a:t>Project Schedules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www.vita.virginia.gov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301" y="6230779"/>
            <a:ext cx="7835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solidFill>
                  <a:srgbClr val="000000"/>
                </a:solidFill>
              </a:rPr>
              <a:t>Rev. 10/1/2014</a:t>
            </a:r>
            <a:endParaRPr lang="en-US" sz="1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PMI’s definition of a Data Dictionary</a:t>
            </a:r>
          </a:p>
          <a:p>
            <a:pPr lvl="1"/>
            <a:r>
              <a:rPr lang="en-US" dirty="0" smtClean="0"/>
              <a:t>Document that provides details around deliverables, activities, and schedule</a:t>
            </a:r>
          </a:p>
          <a:p>
            <a:endParaRPr lang="en-US" dirty="0" smtClean="0"/>
          </a:p>
          <a:p>
            <a:r>
              <a:rPr lang="en-US" dirty="0" smtClean="0"/>
              <a:t>May include;</a:t>
            </a:r>
          </a:p>
          <a:p>
            <a:pPr lvl="2"/>
            <a:r>
              <a:rPr lang="en-US" dirty="0" smtClean="0"/>
              <a:t>Description of work</a:t>
            </a:r>
          </a:p>
          <a:p>
            <a:pPr lvl="2"/>
            <a:r>
              <a:rPr lang="en-US" dirty="0" smtClean="0"/>
              <a:t>Assumptions and constraints</a:t>
            </a:r>
          </a:p>
          <a:p>
            <a:pPr lvl="2"/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Costs</a:t>
            </a:r>
          </a:p>
          <a:p>
            <a:pPr lvl="2"/>
            <a:r>
              <a:rPr lang="en-US" dirty="0" smtClean="0"/>
              <a:t>Acceptance criteria</a:t>
            </a:r>
          </a:p>
          <a:p>
            <a:pPr lvl="2"/>
            <a:r>
              <a:rPr lang="en-US" dirty="0" smtClean="0"/>
              <a:t>Technical 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used to create WBS’s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Visio</a:t>
            </a:r>
          </a:p>
          <a:p>
            <a:pPr lvl="1"/>
            <a:r>
              <a:rPr lang="en-US" dirty="0" smtClean="0"/>
              <a:t>Power Point</a:t>
            </a:r>
          </a:p>
          <a:p>
            <a:pPr lvl="1"/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White board, sticky notes for group sessions</a:t>
            </a:r>
          </a:p>
          <a:p>
            <a:pPr lvl="1"/>
            <a:endParaRPr lang="en-US" dirty="0"/>
          </a:p>
          <a:p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Best way to organize a WBS is by project phase and sequentially</a:t>
            </a:r>
          </a:p>
          <a:p>
            <a:pPr lvl="1"/>
            <a:r>
              <a:rPr lang="en-US" dirty="0" smtClean="0"/>
              <a:t>Team meetings with working sessions seems to work best in developing these out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7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Breakdown Structures </a:t>
            </a:r>
            <a:r>
              <a:rPr lang="en-US" sz="1200" dirty="0" smtClean="0"/>
              <a:t>Why Are They Important?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PMI</a:t>
            </a:r>
          </a:p>
          <a:p>
            <a:pPr lvl="1"/>
            <a:r>
              <a:rPr lang="en-US" dirty="0" smtClean="0"/>
              <a:t>“it provides a structured vision of what has to be delivered”</a:t>
            </a:r>
          </a:p>
          <a:p>
            <a:pPr lvl="1"/>
            <a:r>
              <a:rPr lang="en-US" dirty="0" smtClean="0"/>
              <a:t>“organizes and defines the total scope of the project”</a:t>
            </a:r>
          </a:p>
          <a:p>
            <a:pPr lvl="1"/>
            <a:r>
              <a:rPr lang="en-US" dirty="0" smtClean="0"/>
              <a:t>“planned work is contained within the lowest level of WBS components”</a:t>
            </a:r>
          </a:p>
          <a:p>
            <a:r>
              <a:rPr lang="en-US" dirty="0" smtClean="0"/>
              <a:t>Other reasons?</a:t>
            </a:r>
          </a:p>
          <a:p>
            <a:pPr lvl="1"/>
            <a:r>
              <a:rPr lang="en-US" dirty="0" smtClean="0"/>
              <a:t>Keeps project focused</a:t>
            </a:r>
          </a:p>
          <a:p>
            <a:pPr lvl="1"/>
            <a:r>
              <a:rPr lang="en-US" dirty="0" smtClean="0"/>
              <a:t>Provides for clarity of effort</a:t>
            </a:r>
          </a:p>
          <a:p>
            <a:pPr lvl="1"/>
            <a:r>
              <a:rPr lang="en-US" dirty="0" smtClean="0"/>
              <a:t>Provides for transparency</a:t>
            </a:r>
          </a:p>
          <a:p>
            <a:pPr lvl="1"/>
            <a:r>
              <a:rPr lang="en-US" dirty="0" smtClean="0"/>
              <a:t>Provides the ability to understand what exactly you need to deliver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3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</a:t>
            </a:r>
            <a:r>
              <a:rPr lang="en-US" dirty="0"/>
              <a:t>Structures </a:t>
            </a:r>
            <a:r>
              <a:rPr lang="en-US" sz="1600" dirty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/>
              <a:t>Examples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38200"/>
          </a:xfrm>
        </p:spPr>
        <p:txBody>
          <a:bodyPr/>
          <a:lstStyle/>
          <a:p>
            <a:r>
              <a:rPr lang="en-US" dirty="0" smtClean="0"/>
              <a:t>Work Breakdown Structure </a:t>
            </a:r>
            <a:r>
              <a:rPr lang="en-US" sz="1600" dirty="0" smtClean="0"/>
              <a:t>Example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217891" cy="409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56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" y="144569"/>
            <a:ext cx="9073568" cy="671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5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Breakdown </a:t>
            </a:r>
            <a:r>
              <a:rPr lang="en-US" dirty="0" smtClean="0"/>
              <a:t>Structure </a:t>
            </a:r>
            <a:r>
              <a:rPr lang="en-US" sz="1600" dirty="0" smtClean="0"/>
              <a:t>Example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922" y="1828800"/>
            <a:ext cx="568615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27066"/>
            <a:ext cx="8681076" cy="69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Project – Timeline/WBS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406434"/>
            <a:ext cx="1676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RFP Contract &amp; SOW Execution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919833"/>
            <a:ext cx="1524000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Planning Phase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37390" y="2286000"/>
            <a:ext cx="2796651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Configure Phase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1" y="2665596"/>
            <a:ext cx="200394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UAT Phase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984960"/>
            <a:ext cx="914400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Pilot Phase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3261959"/>
            <a:ext cx="10668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State Rollout Phase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608" y="4062948"/>
            <a:ext cx="1635711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RFP Contract &amp; SOW Execution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Develop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Draft RFP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Secure IBC, PBA, PGR, and RFP approvals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Contracts signed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Contest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SOW Drafted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SOW Signed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1" y="4062948"/>
            <a:ext cx="13716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 smtClean="0"/>
              <a:t>Planning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PIA , Planning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Conduct kickoff efforts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Draft MS PP, meetings, WBS, issues risk 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Order servers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BPR meeting, homework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7390" y="4062948"/>
            <a:ext cx="1563210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Configure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Server installation, network &amp; firewall setup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Application deployment prod &amp;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Database setup prod &amp;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Configuration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Product configuration test, form creation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Report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Report creation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Links batch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Migrate establishment data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Evidence scanner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Deploy BAIR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Configuration testing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4062948"/>
            <a:ext cx="12954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UAT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Test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Configure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End user manual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SCRIBE Certification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109" y="4062948"/>
            <a:ext cx="128578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Pilot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Train the trainer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Pilot runs 30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Configure changes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7564145" y="4055004"/>
            <a:ext cx="14478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State Rollout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Schedule sites, dates, resources for rollout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Move new application to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Setup users in production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 7 Richmond rollout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2 &amp;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Region 8 &amp; 9</a:t>
            </a:r>
            <a:endParaRPr lang="en-US" sz="9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" y="3886200"/>
            <a:ext cx="9067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990600"/>
            <a:ext cx="1676401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January - March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1" y="990600"/>
            <a:ext cx="1600200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 - June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1" y="995779"/>
            <a:ext cx="1752600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July - September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12059" y="995779"/>
            <a:ext cx="1732255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October - December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0" y="995778"/>
            <a:ext cx="1732255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January - March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497965" y="990599"/>
            <a:ext cx="657872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 ..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9529" y="713600"/>
            <a:ext cx="6764785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0" y="721739"/>
            <a:ext cx="2286000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89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Timeline/WBS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06434"/>
            <a:ext cx="2819400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RFP Contract &amp; SOW Execution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760499"/>
            <a:ext cx="1143000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Planning Phase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81398" y="2119971"/>
            <a:ext cx="1676401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Configure Phase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149049" y="2474654"/>
            <a:ext cx="880923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UAT Phase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91173" y="2928216"/>
            <a:ext cx="782345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Pilot Phase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483135" y="3239869"/>
            <a:ext cx="86612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State Rollout Phase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608" y="4062948"/>
            <a:ext cx="1635711" cy="7848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RFP Contract &amp; SOW Execution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Contracts signed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Contest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SOW Drafted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SOW Signed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1" y="4062948"/>
            <a:ext cx="13716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 smtClean="0"/>
              <a:t>Planning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Conduct kickoff efforts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Draft MS PP, meetings, WBS, issues risk 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Order servers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BPR meeting, homework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7390" y="4062948"/>
            <a:ext cx="1563210" cy="25853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Configure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Server installation, network &amp; firewall setup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Application deployment prod &amp;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Database setup prod &amp;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Configuration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Product configuration test, form creation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Report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Report creation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Links batch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Migrate establishment data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Evidence scanner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Deploy BAIR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Configuration testing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4062948"/>
            <a:ext cx="1295400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UAT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Test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Configure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End user manual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SCRIBE Certification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109" y="4062948"/>
            <a:ext cx="1285782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Pilot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Train the trainer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Pilot runs 30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Configure changes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7564145" y="4055004"/>
            <a:ext cx="14478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State Rollout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Schedule </a:t>
            </a:r>
            <a:r>
              <a:rPr lang="en-US" sz="900" dirty="0"/>
              <a:t>sites, dates, resources for rollout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Move new application to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Setup users in production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 7 Richmond rollout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2 &amp;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Region 8 &amp; 9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" y="3886200"/>
            <a:ext cx="9067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8897" y="976115"/>
            <a:ext cx="1371601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January - March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498" y="984992"/>
            <a:ext cx="14478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 - June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0899" y="995779"/>
            <a:ext cx="1714501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July - September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12059" y="995779"/>
            <a:ext cx="1732255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October - December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497965" y="990599"/>
            <a:ext cx="657872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 ..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0" y="995778"/>
            <a:ext cx="1732255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January - March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398" y="713600"/>
            <a:ext cx="6310915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0" y="721739"/>
            <a:ext cx="2286000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29972" y="2751654"/>
            <a:ext cx="652323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Cut Over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" y="714611"/>
            <a:ext cx="533398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2013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-2" y="998893"/>
            <a:ext cx="578899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Aug-Dec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9396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Agency</a:t>
            </a:r>
          </a:p>
          <a:p>
            <a:r>
              <a:rPr lang="en-US" dirty="0" smtClean="0"/>
              <a:t>Role</a:t>
            </a:r>
          </a:p>
          <a:p>
            <a:r>
              <a:rPr lang="en-US" dirty="0" smtClean="0"/>
              <a:t>Project </a:t>
            </a:r>
            <a:r>
              <a:rPr lang="en-US" dirty="0"/>
              <a:t>m</a:t>
            </a:r>
            <a:r>
              <a:rPr lang="en-US" dirty="0" smtClean="0"/>
              <a:t>anagement experience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Project – Timeline/WBS – </a:t>
            </a:r>
            <a:r>
              <a:rPr lang="en-US" sz="2400" i="1" dirty="0" smtClean="0">
                <a:solidFill>
                  <a:schemeClr val="accent1"/>
                </a:solidFill>
              </a:rPr>
              <a:t>Another Variation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0990" y="1406434"/>
            <a:ext cx="80121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Initiation Phase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915863"/>
            <a:ext cx="2971799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Planning Phase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4374" y="2280062"/>
            <a:ext cx="86381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Construct Phase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8995" y="2757407"/>
            <a:ext cx="62592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solidFill>
                  <a:prstClr val="black"/>
                </a:solidFill>
              </a:rPr>
              <a:t>Deplo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4915" y="3034406"/>
            <a:ext cx="72741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Cut-Over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516178"/>
            <a:ext cx="1066800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Closing Phase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08" y="4062948"/>
            <a:ext cx="1635711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Initiation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Create Scope statement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Obtained JC state contract renewal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Lineup vendor and resources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Agency approval received to begin project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1" y="4062948"/>
            <a:ext cx="13716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Planning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Kick off </a:t>
            </a:r>
            <a:r>
              <a:rPr lang="en-US" sz="900" dirty="0" smtClean="0">
                <a:solidFill>
                  <a:prstClr val="black"/>
                </a:solidFill>
              </a:rPr>
              <a:t>project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Obtain procurement PO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Develop Server requirements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Develop Application upgrade </a:t>
            </a:r>
            <a:r>
              <a:rPr lang="en-US" sz="900" dirty="0" err="1" smtClean="0">
                <a:solidFill>
                  <a:prstClr val="black"/>
                </a:solidFill>
              </a:rPr>
              <a:t>req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Order Servers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Order desk tops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Create project artifacts &amp; plan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Create requirements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Requirements approved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390" y="4062948"/>
            <a:ext cx="156321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Construct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Stand-up server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Desktops on site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Re-Image desk tops W7x64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JC site survey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Change server name from P2000 to ABCP2000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Architecture diagram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Create Firewall rules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4062948"/>
            <a:ext cx="1295400" cy="27238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Deployment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Domain change from </a:t>
            </a:r>
            <a:r>
              <a:rPr lang="en-US" sz="900" dirty="0" err="1">
                <a:solidFill>
                  <a:prstClr val="black"/>
                </a:solidFill>
              </a:rPr>
              <a:t>abc</a:t>
            </a:r>
            <a:r>
              <a:rPr lang="en-US" sz="900" dirty="0">
                <a:solidFill>
                  <a:prstClr val="black"/>
                </a:solidFill>
              </a:rPr>
              <a:t> to </a:t>
            </a:r>
            <a:r>
              <a:rPr lang="en-US" sz="900" dirty="0" err="1" smtClean="0">
                <a:solidFill>
                  <a:prstClr val="black"/>
                </a:solidFill>
              </a:rPr>
              <a:t>cov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Load application on </a:t>
            </a:r>
            <a:r>
              <a:rPr lang="en-US" sz="900" dirty="0" smtClean="0">
                <a:solidFill>
                  <a:prstClr val="black"/>
                </a:solidFill>
              </a:rPr>
              <a:t>servers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NG enable networking, IP addresses, ….</a:t>
            </a:r>
            <a:endParaRPr lang="en-US" sz="900" dirty="0">
              <a:solidFill>
                <a:prstClr val="black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Fix Sonny’s lap </a:t>
            </a:r>
            <a:r>
              <a:rPr lang="en-US" sz="900" dirty="0" smtClean="0">
                <a:solidFill>
                  <a:prstClr val="black"/>
                </a:solidFill>
              </a:rPr>
              <a:t>top reports</a:t>
            </a:r>
            <a:endParaRPr lang="en-US" sz="900" dirty="0">
              <a:solidFill>
                <a:prstClr val="black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Load client software on 3 desk tops &amp; Sonny’s laptop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Connecting existing printer for id </a:t>
            </a:r>
            <a:r>
              <a:rPr lang="en-US" sz="900" dirty="0" smtClean="0">
                <a:solidFill>
                  <a:prstClr val="black"/>
                </a:solidFill>
              </a:rPr>
              <a:t>badges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JC testing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Create plan for cutover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109" y="4062948"/>
            <a:ext cx="1285782" cy="16158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Cut Over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Transfer over data base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Enable audible alerts on desk tops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Enable non sleeping PC’s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JC test entire system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User signoff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4145" y="4055004"/>
            <a:ext cx="1447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black"/>
                </a:solidFill>
              </a:rPr>
              <a:t>Closing Phase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Sun-set ABC domain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" y="3886200"/>
            <a:ext cx="9067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990600"/>
            <a:ext cx="1676401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January - March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1" y="990600"/>
            <a:ext cx="1600200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April - June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1" y="995779"/>
            <a:ext cx="1752600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July - September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12059" y="995780"/>
            <a:ext cx="2304081" cy="27699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October - December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6140" y="998738"/>
            <a:ext cx="1732255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January - March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529" y="713600"/>
            <a:ext cx="7336611" cy="27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2014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16140" y="713599"/>
            <a:ext cx="1727860" cy="27699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2015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/>
              <a:t>Exercise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O</a:t>
            </a:r>
            <a:r>
              <a:rPr lang="en-US" dirty="0" smtClean="0"/>
              <a:t>wn WBS </a:t>
            </a:r>
            <a:r>
              <a:rPr lang="en-US" sz="1600" dirty="0" smtClean="0"/>
              <a:t>Exercise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525963"/>
          </a:xfrm>
        </p:spPr>
        <p:txBody>
          <a:bodyPr/>
          <a:lstStyle/>
          <a:p>
            <a:r>
              <a:rPr lang="en-US" sz="2000" dirty="0" smtClean="0"/>
              <a:t>Create groups or Go Solo</a:t>
            </a:r>
          </a:p>
          <a:p>
            <a:r>
              <a:rPr lang="en-US" sz="2000" dirty="0" smtClean="0"/>
              <a:t>Use a project you are familiar with or choose a life event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edding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acation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ome improvement project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uying a car or house</a:t>
            </a:r>
          </a:p>
          <a:p>
            <a:r>
              <a:rPr lang="en-US" sz="2000" dirty="0" smtClean="0"/>
              <a:t>Create in either excel, Visio, PowerPoint, or word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828800"/>
            <a:ext cx="3810000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Organize by project phases;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Ideation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Initiation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Planning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Discovery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Construct/Execution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System Test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UAT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Pilot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Deployment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Rollout</a:t>
            </a:r>
          </a:p>
          <a:p>
            <a:pPr marL="8001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latin typeface="+mn-lt"/>
              </a:rPr>
              <a:t>Close</a:t>
            </a:r>
          </a:p>
        </p:txBody>
      </p:sp>
    </p:spTree>
    <p:extLst>
      <p:ext uri="{BB962C8B-B14F-4D97-AF65-F5344CB8AC3E}">
        <p14:creationId xmlns:p14="http://schemas.microsoft.com/office/powerpoint/2010/main" val="401653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Project Schedules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7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Definition &amp; Characteristics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According to PMI;</a:t>
            </a:r>
          </a:p>
          <a:p>
            <a:pPr lvl="1"/>
            <a:r>
              <a:rPr lang="en-US" dirty="0" smtClean="0"/>
              <a:t>“…the process of analyzing activity sequences, durations, resource requirements, and schedule constraints to create the project schedule model.”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Characteristics of a schedule</a:t>
            </a:r>
          </a:p>
          <a:p>
            <a:pPr lvl="1"/>
            <a:r>
              <a:rPr lang="en-US" dirty="0" smtClean="0"/>
              <a:t>Iterative process</a:t>
            </a:r>
          </a:p>
          <a:p>
            <a:pPr lvl="1"/>
            <a:r>
              <a:rPr lang="en-US" dirty="0" smtClean="0"/>
              <a:t>Starts with a draft</a:t>
            </a:r>
          </a:p>
          <a:p>
            <a:pPr lvl="1"/>
            <a:r>
              <a:rPr lang="en-US" dirty="0" smtClean="0"/>
              <a:t>PM seeks to evolve to a baseline schedule</a:t>
            </a:r>
          </a:p>
          <a:p>
            <a:pPr lvl="1"/>
            <a:r>
              <a:rPr lang="en-US" dirty="0" smtClean="0"/>
              <a:t>Developed during the planning phase used through all phases</a:t>
            </a:r>
          </a:p>
          <a:p>
            <a:pPr lvl="1"/>
            <a:r>
              <a:rPr lang="en-US" dirty="0" smtClean="0"/>
              <a:t>Keeps team aligned, focused, and provides for transparency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8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Schedules </a:t>
            </a:r>
            <a:r>
              <a:rPr lang="en-US" sz="1600" dirty="0" smtClean="0"/>
              <a:t>Time Management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Management (PMI)</a:t>
            </a:r>
          </a:p>
          <a:p>
            <a:r>
              <a:rPr lang="en-US" dirty="0" smtClean="0"/>
              <a:t>PMI section devoted to managing time, schedule is part of that.</a:t>
            </a:r>
          </a:p>
          <a:p>
            <a:r>
              <a:rPr lang="en-US" dirty="0" smtClean="0"/>
              <a:t>“the processes to manage the timely completion of the project”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Time Management </a:t>
            </a:r>
            <a:r>
              <a:rPr lang="en-US" dirty="0"/>
              <a:t>P</a:t>
            </a:r>
            <a:r>
              <a:rPr lang="en-US" dirty="0" smtClean="0"/>
              <a:t>rocesses</a:t>
            </a:r>
          </a:p>
          <a:p>
            <a:pPr lvl="1"/>
            <a:r>
              <a:rPr lang="en-US" dirty="0" smtClean="0"/>
              <a:t>Define activities</a:t>
            </a:r>
          </a:p>
          <a:p>
            <a:pPr lvl="1"/>
            <a:r>
              <a:rPr lang="en-US" dirty="0" smtClean="0"/>
              <a:t>Sequence activities</a:t>
            </a:r>
          </a:p>
          <a:p>
            <a:pPr lvl="1"/>
            <a:r>
              <a:rPr lang="en-US" dirty="0" smtClean="0"/>
              <a:t>Estimate resources</a:t>
            </a:r>
          </a:p>
          <a:p>
            <a:pPr lvl="1"/>
            <a:r>
              <a:rPr lang="en-US" dirty="0" smtClean="0"/>
              <a:t>Develop schedule</a:t>
            </a:r>
          </a:p>
          <a:p>
            <a:pPr lvl="1"/>
            <a:r>
              <a:rPr lang="en-US" dirty="0" smtClean="0"/>
              <a:t>Monitor &amp; control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2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Schedules </a:t>
            </a:r>
            <a:r>
              <a:rPr lang="en-US" sz="1600" dirty="0" smtClean="0"/>
              <a:t>Sources\Inputs\Contributors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sz="1600" dirty="0"/>
              <a:t>Sources\Inputs\Contributors</a:t>
            </a:r>
          </a:p>
          <a:p>
            <a:pPr lvl="1"/>
            <a:r>
              <a:rPr lang="en-US" sz="1400" dirty="0" smtClean="0"/>
              <a:t>Project scope statement</a:t>
            </a:r>
          </a:p>
          <a:p>
            <a:pPr lvl="1"/>
            <a:r>
              <a:rPr lang="en-US" sz="1400" dirty="0" smtClean="0"/>
              <a:t>Work breakdown structure</a:t>
            </a:r>
          </a:p>
          <a:p>
            <a:pPr lvl="1"/>
            <a:r>
              <a:rPr lang="en-US" sz="1400" dirty="0" smtClean="0"/>
              <a:t>Charter</a:t>
            </a:r>
          </a:p>
          <a:p>
            <a:pPr lvl="1"/>
            <a:r>
              <a:rPr lang="en-US" sz="1400" dirty="0" smtClean="0"/>
              <a:t>Requirements document</a:t>
            </a:r>
          </a:p>
          <a:p>
            <a:pPr lvl="1"/>
            <a:r>
              <a:rPr lang="en-US" sz="1400" dirty="0" smtClean="0"/>
              <a:t>Organizational culture &amp; structure</a:t>
            </a:r>
          </a:p>
          <a:p>
            <a:pPr lvl="1"/>
            <a:r>
              <a:rPr lang="en-US" sz="1400" dirty="0" smtClean="0"/>
              <a:t>Resource availability</a:t>
            </a:r>
          </a:p>
          <a:p>
            <a:pPr lvl="1"/>
            <a:r>
              <a:rPr lang="en-US" sz="1400" dirty="0"/>
              <a:t>P</a:t>
            </a:r>
            <a:r>
              <a:rPr lang="en-US" sz="1400" dirty="0" smtClean="0"/>
              <a:t>roject management software</a:t>
            </a:r>
          </a:p>
          <a:p>
            <a:pPr lvl="1"/>
            <a:r>
              <a:rPr lang="en-US" sz="1400" dirty="0" smtClean="0"/>
              <a:t>Templates</a:t>
            </a:r>
          </a:p>
          <a:p>
            <a:pPr lvl="1"/>
            <a:r>
              <a:rPr lang="en-US" sz="1400" dirty="0" smtClean="0"/>
              <a:t>Organizational PMO’s; governance processes, tools templates</a:t>
            </a:r>
          </a:p>
          <a:p>
            <a:pPr lvl="1"/>
            <a:r>
              <a:rPr lang="en-US" sz="1400" dirty="0" smtClean="0"/>
              <a:t>SME meetings</a:t>
            </a:r>
          </a:p>
          <a:p>
            <a:pPr lvl="1"/>
            <a:r>
              <a:rPr lang="en-US" sz="1400" dirty="0" smtClean="0"/>
              <a:t>Expert judgement</a:t>
            </a:r>
          </a:p>
          <a:p>
            <a:pPr lvl="1"/>
            <a:r>
              <a:rPr lang="en-US" sz="1400" dirty="0" smtClean="0"/>
              <a:t>Prior projects of similar size, scope, duration, budget, and lessons learned from prior projects</a:t>
            </a:r>
          </a:p>
          <a:p>
            <a:pPr lvl="1"/>
            <a:r>
              <a:rPr lang="en-US" sz="1400" dirty="0" smtClean="0"/>
              <a:t>Issues and risks log</a:t>
            </a:r>
          </a:p>
          <a:p>
            <a:pPr lvl="1"/>
            <a:r>
              <a:rPr lang="en-US" sz="1400" dirty="0" smtClean="0"/>
              <a:t>Vendor inputs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9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Approaches/Methods For Creating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Decomposition (PMI)</a:t>
            </a:r>
          </a:p>
          <a:p>
            <a:pPr lvl="1"/>
            <a:r>
              <a:rPr lang="en-US" sz="1600" dirty="0" smtClean="0"/>
              <a:t>Technique for dividing and subdividing scope and deliverables into small parts.</a:t>
            </a:r>
          </a:p>
          <a:p>
            <a:pPr lvl="1"/>
            <a:r>
              <a:rPr lang="en-US" sz="1600" dirty="0" smtClean="0"/>
              <a:t>Essentially breaking down work packages to their individual activities needed to deliver the work package</a:t>
            </a:r>
          </a:p>
          <a:p>
            <a:r>
              <a:rPr lang="en-US" sz="1600" dirty="0" smtClean="0"/>
              <a:t>Rolling Wave (PMI)</a:t>
            </a:r>
          </a:p>
          <a:p>
            <a:pPr lvl="1"/>
            <a:r>
              <a:rPr lang="en-US" sz="1600" dirty="0" smtClean="0"/>
              <a:t>An iterative planning technique that greatly details near term work and summarizes future planned work at a high level</a:t>
            </a:r>
          </a:p>
          <a:p>
            <a:pPr lvl="1"/>
            <a:r>
              <a:rPr lang="en-US" sz="1600" dirty="0" smtClean="0"/>
              <a:t>Schedule then contains varying levels of detail based on when they occur</a:t>
            </a:r>
          </a:p>
          <a:p>
            <a:pPr lvl="1"/>
            <a:r>
              <a:rPr lang="en-US" sz="1600" dirty="0" smtClean="0"/>
              <a:t>As the project progresses short term activities are closed out and the long term activities become detailed, resourced, scheduled, and monitored &amp; controlled</a:t>
            </a:r>
          </a:p>
          <a:p>
            <a:r>
              <a:rPr lang="en-US" sz="1600" dirty="0" smtClean="0"/>
              <a:t>Expert Judgement</a:t>
            </a:r>
          </a:p>
          <a:p>
            <a:pPr lvl="1"/>
            <a:r>
              <a:rPr lang="en-US" sz="1600" dirty="0" smtClean="0"/>
              <a:t>Project team members, SME’s, PMO, other project managers, Business teams; develop and provide for input into the defining of activities, there sequence, duration, dependency's, and resources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7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CC00"/>
                </a:solidFill>
              </a:rPr>
              <a:t>Project Schedules </a:t>
            </a:r>
            <a:r>
              <a:rPr lang="en-US" sz="1600" dirty="0" smtClean="0">
                <a:solidFill>
                  <a:srgbClr val="99CC00"/>
                </a:solidFill>
              </a:rPr>
              <a:t>Important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attributes are important to know in order to create quality schedules;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Sequencing</a:t>
            </a:r>
          </a:p>
          <a:p>
            <a:pPr lvl="1"/>
            <a:r>
              <a:rPr lang="en-US" dirty="0" smtClean="0"/>
              <a:t>Dependencies, Predecessors</a:t>
            </a:r>
          </a:p>
          <a:p>
            <a:pPr lvl="1"/>
            <a:r>
              <a:rPr lang="en-US" dirty="0" smtClean="0"/>
              <a:t>Estimating time, durations</a:t>
            </a:r>
          </a:p>
          <a:p>
            <a:pPr lvl="1"/>
            <a:r>
              <a:rPr lang="en-US" dirty="0" smtClean="0"/>
              <a:t>Estimating resources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Compression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Activities &amp; Milestones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What's the difference between Activities and Milestones?</a:t>
            </a:r>
          </a:p>
          <a:p>
            <a:pPr lvl="1"/>
            <a:r>
              <a:rPr lang="en-US" dirty="0" smtClean="0"/>
              <a:t>Activities</a:t>
            </a:r>
          </a:p>
          <a:p>
            <a:pPr lvl="2"/>
            <a:r>
              <a:rPr lang="en-US" dirty="0" smtClean="0"/>
              <a:t>Are distinct from milestones</a:t>
            </a:r>
          </a:p>
          <a:p>
            <a:pPr lvl="2"/>
            <a:r>
              <a:rPr lang="en-US" dirty="0" smtClean="0"/>
              <a:t>Have durations, resources, and costs assigned to them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Milestones</a:t>
            </a:r>
          </a:p>
          <a:p>
            <a:pPr lvl="2"/>
            <a:r>
              <a:rPr lang="en-US" dirty="0" smtClean="0"/>
              <a:t>Is a significant point in time, or event in a project</a:t>
            </a:r>
          </a:p>
          <a:p>
            <a:pPr lvl="2"/>
            <a:r>
              <a:rPr lang="en-US" dirty="0" smtClean="0"/>
              <a:t>They have 0 duration because they represent a point in time (PMI)</a:t>
            </a:r>
          </a:p>
          <a:p>
            <a:pPr lvl="2"/>
            <a:r>
              <a:rPr lang="en-US" dirty="0" smtClean="0"/>
              <a:t>In reality they may have durations if the milestones is also a tollgate that requires reviews and approvals or can be a block of events like a rollout, deployment, 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399"/>
          </a:xfrm>
        </p:spPr>
        <p:txBody>
          <a:bodyPr/>
          <a:lstStyle/>
          <a:p>
            <a:r>
              <a:rPr lang="en-US" sz="2000" dirty="0" smtClean="0"/>
              <a:t>Work Breakdown Structures</a:t>
            </a:r>
          </a:p>
          <a:p>
            <a:pPr lvl="1"/>
            <a:r>
              <a:rPr lang="en-US" sz="2000" dirty="0" smtClean="0"/>
              <a:t>What are they</a:t>
            </a:r>
          </a:p>
          <a:p>
            <a:pPr lvl="1"/>
            <a:r>
              <a:rPr lang="en-US" sz="2000" dirty="0" smtClean="0"/>
              <a:t>How to create them, overview</a:t>
            </a:r>
          </a:p>
          <a:p>
            <a:pPr lvl="1"/>
            <a:r>
              <a:rPr lang="en-US" dirty="0" smtClean="0"/>
              <a:t>Exercise, creating your own WBS</a:t>
            </a:r>
          </a:p>
          <a:p>
            <a:pPr lvl="1"/>
            <a:r>
              <a:rPr lang="en-US" sz="2200" dirty="0"/>
              <a:t>Why are they </a:t>
            </a:r>
            <a:r>
              <a:rPr lang="en-US" sz="2200" dirty="0" smtClean="0"/>
              <a:t>important</a:t>
            </a:r>
          </a:p>
          <a:p>
            <a:r>
              <a:rPr lang="en-US" sz="2000" dirty="0" smtClean="0"/>
              <a:t>Creating a Schedule </a:t>
            </a:r>
            <a:r>
              <a:rPr lang="en-US" sz="1600" dirty="0" smtClean="0"/>
              <a:t>(Component of a Project Plan)</a:t>
            </a:r>
          </a:p>
          <a:p>
            <a:pPr lvl="1"/>
            <a:r>
              <a:rPr lang="en-US" sz="2000" dirty="0" smtClean="0"/>
              <a:t>Components of a Project Schedule</a:t>
            </a:r>
          </a:p>
          <a:p>
            <a:pPr lvl="1"/>
            <a:r>
              <a:rPr lang="en-US" dirty="0" smtClean="0"/>
              <a:t>Tools &amp; Techniques</a:t>
            </a:r>
            <a:endParaRPr lang="en-US" sz="2000" dirty="0" smtClean="0"/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to create </a:t>
            </a:r>
            <a:r>
              <a:rPr lang="en-US" sz="2000" dirty="0" smtClean="0"/>
              <a:t>them</a:t>
            </a:r>
          </a:p>
          <a:p>
            <a:pPr lvl="2"/>
            <a:r>
              <a:rPr lang="en-US" dirty="0"/>
              <a:t>Overview</a:t>
            </a:r>
          </a:p>
          <a:p>
            <a:pPr lvl="2"/>
            <a:r>
              <a:rPr lang="en-US" dirty="0" smtClean="0"/>
              <a:t>Exercise</a:t>
            </a:r>
          </a:p>
          <a:p>
            <a:r>
              <a:rPr lang="en-US" dirty="0" smtClean="0"/>
              <a:t>Review</a:t>
            </a:r>
            <a:endParaRPr lang="en-US" dirty="0"/>
          </a:p>
          <a:p>
            <a:pPr lvl="2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Sequencing Method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Sequencing for Activities in a Schedule</a:t>
            </a:r>
          </a:p>
          <a:p>
            <a:pPr lvl="2"/>
            <a:r>
              <a:rPr lang="en-US" dirty="0" smtClean="0"/>
              <a:t>Finish to start – one must finish before another can start</a:t>
            </a:r>
          </a:p>
          <a:p>
            <a:pPr lvl="2"/>
            <a:r>
              <a:rPr lang="en-US" dirty="0" smtClean="0"/>
              <a:t>Finish to finish – one must finish before another can finish</a:t>
            </a:r>
          </a:p>
          <a:p>
            <a:pPr lvl="2"/>
            <a:r>
              <a:rPr lang="en-US" dirty="0" smtClean="0"/>
              <a:t>Start to start – one must start before another can start</a:t>
            </a:r>
          </a:p>
          <a:p>
            <a:pPr lvl="2"/>
            <a:r>
              <a:rPr lang="en-US" dirty="0" smtClean="0"/>
              <a:t>Start to finish – one cannot finish until another has started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PMI calls these;</a:t>
            </a:r>
          </a:p>
          <a:p>
            <a:pPr lvl="1"/>
            <a:r>
              <a:rPr lang="en-US" dirty="0" smtClean="0"/>
              <a:t>Precedence </a:t>
            </a:r>
            <a:r>
              <a:rPr lang="en-US" dirty="0"/>
              <a:t>Diagram Method (PMI)</a:t>
            </a:r>
          </a:p>
          <a:p>
            <a:pPr lvl="2"/>
            <a:r>
              <a:rPr lang="en-US" dirty="0"/>
              <a:t>Looks at the relationship between the sequence of activities (my definition)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Sequencing – Dependency’s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dependencies</a:t>
            </a:r>
          </a:p>
          <a:p>
            <a:pPr lvl="2"/>
            <a:r>
              <a:rPr lang="en-US" dirty="0" smtClean="0"/>
              <a:t>Those that are contractually required, physical limitations, and legally required</a:t>
            </a:r>
          </a:p>
          <a:p>
            <a:pPr lvl="2"/>
            <a:r>
              <a:rPr lang="en-US" dirty="0" smtClean="0"/>
              <a:t>Best practices, a desire for a specific sequence</a:t>
            </a:r>
          </a:p>
          <a:p>
            <a:pPr lvl="2"/>
            <a:r>
              <a:rPr lang="en-US" dirty="0" smtClean="0"/>
              <a:t>Some relationship exists between the project and an external factor</a:t>
            </a:r>
          </a:p>
          <a:p>
            <a:pPr lvl="2"/>
            <a:r>
              <a:rPr lang="en-US" dirty="0" smtClean="0"/>
              <a:t>Some factor inside the project teams control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2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Estimating Activity Resources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1800" dirty="0" smtClean="0"/>
              <a:t>Definition of Estimating Activity Resources (PMI)</a:t>
            </a:r>
          </a:p>
          <a:p>
            <a:pPr lvl="1"/>
            <a:r>
              <a:rPr lang="en-US" sz="1800" dirty="0" smtClean="0"/>
              <a:t>“…process of estimating the type and quantities of material, human resources, equipment, or supplies required to perform each activity.”</a:t>
            </a:r>
          </a:p>
          <a:p>
            <a:r>
              <a:rPr lang="en-US" sz="1800" dirty="0" smtClean="0"/>
              <a:t>Possible Contributors/Inputs</a:t>
            </a:r>
          </a:p>
          <a:p>
            <a:pPr lvl="1"/>
            <a:r>
              <a:rPr lang="en-US" sz="1800" dirty="0" smtClean="0"/>
              <a:t>WBS</a:t>
            </a:r>
          </a:p>
          <a:p>
            <a:pPr lvl="1"/>
            <a:r>
              <a:rPr lang="en-US" sz="1800" dirty="0" smtClean="0"/>
              <a:t>Activity list</a:t>
            </a:r>
          </a:p>
          <a:p>
            <a:pPr lvl="1"/>
            <a:r>
              <a:rPr lang="en-US" sz="1800" dirty="0" smtClean="0"/>
              <a:t>Requirements documents</a:t>
            </a:r>
          </a:p>
          <a:p>
            <a:pPr lvl="1"/>
            <a:r>
              <a:rPr lang="en-US" sz="1800" dirty="0" smtClean="0"/>
              <a:t>Subject mater experts</a:t>
            </a:r>
          </a:p>
          <a:p>
            <a:pPr lvl="1"/>
            <a:r>
              <a:rPr lang="en-US" sz="1800" dirty="0" smtClean="0"/>
              <a:t>Prior project artifacts, lessons learned</a:t>
            </a:r>
          </a:p>
          <a:p>
            <a:pPr lvl="1"/>
            <a:r>
              <a:rPr lang="en-US" sz="1800" dirty="0" smtClean="0"/>
              <a:t>Resource calendars</a:t>
            </a:r>
          </a:p>
          <a:p>
            <a:pPr lvl="1"/>
            <a:r>
              <a:rPr lang="en-US" sz="1800" dirty="0" smtClean="0"/>
              <a:t>Organizational factors, culture, resource locations</a:t>
            </a:r>
          </a:p>
          <a:p>
            <a:pPr lvl="1"/>
            <a:r>
              <a:rPr lang="en-US" sz="1800" dirty="0" smtClean="0"/>
              <a:t>Project team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>
                <a:solidFill>
                  <a:srgbClr val="99CC00"/>
                </a:solidFill>
              </a:rPr>
              <a:t>Estimating Activity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&amp; techniques</a:t>
            </a:r>
          </a:p>
          <a:p>
            <a:pPr lvl="1"/>
            <a:r>
              <a:rPr lang="en-US" dirty="0" smtClean="0"/>
              <a:t>Expert judgement</a:t>
            </a:r>
          </a:p>
          <a:p>
            <a:pPr lvl="1"/>
            <a:r>
              <a:rPr lang="en-US" dirty="0" smtClean="0"/>
              <a:t>Published data; rates, unit costs, industry standards and practices</a:t>
            </a:r>
          </a:p>
          <a:p>
            <a:pPr lvl="1"/>
            <a:r>
              <a:rPr lang="en-US" dirty="0" smtClean="0"/>
              <a:t>Bottom up estimating</a:t>
            </a:r>
          </a:p>
          <a:p>
            <a:pPr lvl="1"/>
            <a:r>
              <a:rPr lang="en-US" dirty="0" smtClean="0"/>
              <a:t>Project management software</a:t>
            </a:r>
          </a:p>
          <a:p>
            <a:pPr lvl="1"/>
            <a:r>
              <a:rPr lang="en-US" dirty="0" smtClean="0"/>
              <a:t>Meetings with project team and SME’s</a:t>
            </a:r>
          </a:p>
          <a:p>
            <a:pPr lvl="1"/>
            <a:r>
              <a:rPr lang="en-US" dirty="0" smtClean="0"/>
              <a:t>Review of prior project artifacts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Estimating Activity Durations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Estimating Activity Durations (PMI)</a:t>
            </a:r>
          </a:p>
          <a:p>
            <a:pPr lvl="1"/>
            <a:r>
              <a:rPr lang="en-US" sz="1800" dirty="0" smtClean="0"/>
              <a:t>“…the process of estimating the number of work periods needed to complete individual activities and estimated resources.”</a:t>
            </a:r>
          </a:p>
          <a:p>
            <a:r>
              <a:rPr lang="en-US" sz="1800" dirty="0"/>
              <a:t>Possible </a:t>
            </a:r>
            <a:r>
              <a:rPr lang="en-US" sz="1800" dirty="0" smtClean="0"/>
              <a:t>Contributors/Inputs</a:t>
            </a:r>
            <a:endParaRPr lang="en-US" sz="1800" dirty="0"/>
          </a:p>
          <a:p>
            <a:pPr lvl="1"/>
            <a:r>
              <a:rPr lang="en-US" sz="1800" dirty="0"/>
              <a:t>WBS</a:t>
            </a:r>
          </a:p>
          <a:p>
            <a:pPr lvl="1"/>
            <a:r>
              <a:rPr lang="en-US" sz="1800" dirty="0"/>
              <a:t>Activity </a:t>
            </a:r>
            <a:r>
              <a:rPr lang="en-US" sz="1800" dirty="0" smtClean="0"/>
              <a:t>list</a:t>
            </a:r>
          </a:p>
          <a:p>
            <a:pPr lvl="1"/>
            <a:r>
              <a:rPr lang="en-US" sz="1800" dirty="0" smtClean="0"/>
              <a:t>Risks</a:t>
            </a:r>
            <a:endParaRPr lang="en-US" sz="1800" dirty="0"/>
          </a:p>
          <a:p>
            <a:pPr lvl="1"/>
            <a:r>
              <a:rPr lang="en-US" sz="1800" dirty="0" smtClean="0"/>
              <a:t>Requirements </a:t>
            </a:r>
            <a:r>
              <a:rPr lang="en-US" sz="1800" dirty="0"/>
              <a:t>documents</a:t>
            </a:r>
          </a:p>
          <a:p>
            <a:pPr lvl="1"/>
            <a:r>
              <a:rPr lang="en-US" sz="1800" dirty="0"/>
              <a:t>Subject mater experts</a:t>
            </a:r>
          </a:p>
          <a:p>
            <a:pPr lvl="1"/>
            <a:r>
              <a:rPr lang="en-US" sz="1800" dirty="0"/>
              <a:t>Prior project artifacts, lessons </a:t>
            </a:r>
            <a:r>
              <a:rPr lang="en-US" sz="1800" dirty="0" smtClean="0"/>
              <a:t>learned</a:t>
            </a:r>
          </a:p>
          <a:p>
            <a:pPr lvl="1"/>
            <a:r>
              <a:rPr lang="en-US" sz="1800" dirty="0" smtClean="0"/>
              <a:t>Prior projects schedule</a:t>
            </a:r>
            <a:endParaRPr lang="en-US" sz="1800" dirty="0"/>
          </a:p>
          <a:p>
            <a:pPr lvl="1"/>
            <a:r>
              <a:rPr lang="en-US" sz="1800" dirty="0"/>
              <a:t>Resource calendars</a:t>
            </a:r>
          </a:p>
          <a:p>
            <a:pPr lvl="1"/>
            <a:r>
              <a:rPr lang="en-US" sz="1800" dirty="0"/>
              <a:t>Organizational factors, culture, resource locations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>
                <a:solidFill>
                  <a:srgbClr val="99CC00"/>
                </a:solidFill>
              </a:rPr>
              <a:t>Estimating Activity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&amp; techniques, approaches, methodology (PMI) </a:t>
            </a:r>
          </a:p>
          <a:p>
            <a:pPr lvl="1"/>
            <a:r>
              <a:rPr lang="en-US" dirty="0" smtClean="0"/>
              <a:t>Analogous estimating – using historical data</a:t>
            </a:r>
          </a:p>
          <a:p>
            <a:pPr lvl="1"/>
            <a:r>
              <a:rPr lang="en-US" dirty="0" smtClean="0"/>
              <a:t>Parametric – use of an algorithm on historical data</a:t>
            </a:r>
          </a:p>
          <a:p>
            <a:pPr lvl="1"/>
            <a:r>
              <a:rPr lang="en-US" dirty="0" smtClean="0"/>
              <a:t>3 point</a:t>
            </a:r>
          </a:p>
          <a:p>
            <a:pPr lvl="2"/>
            <a:r>
              <a:rPr lang="en-US" dirty="0" smtClean="0"/>
              <a:t>Most likely</a:t>
            </a:r>
          </a:p>
          <a:p>
            <a:pPr lvl="2"/>
            <a:r>
              <a:rPr lang="en-US" dirty="0" smtClean="0"/>
              <a:t>Optimistic</a:t>
            </a:r>
          </a:p>
          <a:p>
            <a:pPr lvl="2"/>
            <a:r>
              <a:rPr lang="en-US" dirty="0" smtClean="0"/>
              <a:t>Pessimistic</a:t>
            </a:r>
          </a:p>
          <a:p>
            <a:pPr lvl="1"/>
            <a:r>
              <a:rPr lang="en-US" dirty="0" smtClean="0"/>
              <a:t>Group decision making</a:t>
            </a:r>
          </a:p>
          <a:p>
            <a:pPr lvl="1"/>
            <a:r>
              <a:rPr lang="en-US" dirty="0"/>
              <a:t>Expert </a:t>
            </a:r>
            <a:r>
              <a:rPr lang="en-US" dirty="0" smtClean="0"/>
              <a:t>judgement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8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Critical Path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PMI’s definition</a:t>
            </a:r>
          </a:p>
          <a:p>
            <a:pPr lvl="1"/>
            <a:r>
              <a:rPr lang="en-US" dirty="0" smtClean="0"/>
              <a:t>“The critical path is the sequence of activities that represents the longest path through a project, which determines the shortest possible duration”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It’s also come to mean;</a:t>
            </a:r>
          </a:p>
          <a:p>
            <a:pPr lvl="2"/>
            <a:r>
              <a:rPr lang="en-US" dirty="0" smtClean="0"/>
              <a:t>Most important set of activities</a:t>
            </a:r>
          </a:p>
          <a:p>
            <a:pPr lvl="2"/>
            <a:r>
              <a:rPr lang="en-US" dirty="0" smtClean="0"/>
              <a:t>Sequence of activities that cannot have any delays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Changes, Compression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Compression (PMI)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hortening the schedule when needed while keeping the same scope</a:t>
            </a:r>
          </a:p>
          <a:p>
            <a:r>
              <a:rPr lang="en-US" dirty="0" smtClean="0"/>
              <a:t>Methods of Compressing a schedule;</a:t>
            </a:r>
          </a:p>
          <a:p>
            <a:pPr lvl="1"/>
            <a:r>
              <a:rPr lang="en-US" dirty="0" smtClean="0"/>
              <a:t>Crashing</a:t>
            </a:r>
          </a:p>
          <a:p>
            <a:pPr lvl="2"/>
            <a:r>
              <a:rPr lang="en-US" dirty="0" smtClean="0"/>
              <a:t>Adding resources</a:t>
            </a:r>
          </a:p>
          <a:p>
            <a:pPr lvl="3"/>
            <a:r>
              <a:rPr lang="en-US" dirty="0" smtClean="0"/>
              <a:t>Paying for overtime</a:t>
            </a:r>
          </a:p>
          <a:p>
            <a:pPr lvl="3"/>
            <a:r>
              <a:rPr lang="en-US" dirty="0" smtClean="0"/>
              <a:t>Hiring contractors</a:t>
            </a:r>
          </a:p>
          <a:p>
            <a:pPr lvl="3"/>
            <a:r>
              <a:rPr lang="en-US" dirty="0" smtClean="0"/>
              <a:t>Paying time performance bonuses</a:t>
            </a:r>
          </a:p>
          <a:p>
            <a:pPr lvl="1"/>
            <a:r>
              <a:rPr lang="en-US" dirty="0" smtClean="0"/>
              <a:t>Fast tracking</a:t>
            </a:r>
          </a:p>
          <a:p>
            <a:pPr lvl="2"/>
            <a:r>
              <a:rPr lang="en-US" dirty="0" smtClean="0"/>
              <a:t>Moving up activities that are normally done in sequence or beginning activities earlier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1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Examples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822566" cy="209889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044246"/>
              </p:ext>
            </p:extLst>
          </p:nvPr>
        </p:nvGraphicFramePr>
        <p:xfrm>
          <a:off x="3581400" y="4953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Project" showAsIcon="1" r:id="rId5" imgW="914400" imgH="771480" progId="MSProject.Project.9">
                  <p:embed/>
                </p:oleObj>
              </mc:Choice>
              <mc:Fallback>
                <p:oleObj name="Project" showAsIcon="1" r:id="rId5" imgW="914400" imgH="771480" progId="MSProject.Projec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4953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21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38400"/>
            <a:ext cx="8888251" cy="180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dirty="0"/>
              <a:t>Project Schedules </a:t>
            </a:r>
            <a:r>
              <a:rPr lang="en-US" sz="1600" dirty="0" smtClean="0"/>
              <a:t>Examples</a:t>
            </a:r>
            <a:endParaRPr lang="en-US" sz="1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735571"/>
              </p:ext>
            </p:extLst>
          </p:nvPr>
        </p:nvGraphicFramePr>
        <p:xfrm>
          <a:off x="40386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Project" showAsIcon="1" r:id="rId5" imgW="914400" imgH="771480" progId="MSProject.Project.9">
                  <p:embed/>
                </p:oleObj>
              </mc:Choice>
              <mc:Fallback>
                <p:oleObj name="Project" showAsIcon="1" r:id="rId5" imgW="914400" imgH="771480" progId="MSProject.Projec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2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</a:t>
            </a:r>
          </a:p>
          <a:p>
            <a:r>
              <a:rPr lang="en-US" dirty="0" smtClean="0"/>
              <a:t>Excel, PowerPoint, Visio, MS Project</a:t>
            </a:r>
          </a:p>
          <a:p>
            <a:r>
              <a:rPr lang="en-US" dirty="0" smtClean="0"/>
              <a:t>Prior or current project</a:t>
            </a:r>
          </a:p>
          <a:p>
            <a:r>
              <a:rPr lang="en-US" dirty="0" smtClean="0"/>
              <a:t>Class is interactive; will create a work breakdown structure, and project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 sz="1600" dirty="0" smtClean="0"/>
              <a:t>Create </a:t>
            </a:r>
            <a:r>
              <a:rPr lang="en-US" sz="1600" dirty="0"/>
              <a:t>a </a:t>
            </a:r>
            <a:r>
              <a:rPr lang="en-US" sz="1600" dirty="0" smtClean="0"/>
              <a:t>Project Schedule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1600" dirty="0"/>
              <a:t>Use a project you are familiar with or choose a life event</a:t>
            </a:r>
          </a:p>
          <a:p>
            <a:pPr lvl="1"/>
            <a:r>
              <a:rPr lang="en-US" sz="1600" dirty="0"/>
              <a:t>Party</a:t>
            </a:r>
          </a:p>
          <a:p>
            <a:pPr lvl="1"/>
            <a:r>
              <a:rPr lang="en-US" sz="1600" dirty="0"/>
              <a:t>Wedding</a:t>
            </a:r>
          </a:p>
          <a:p>
            <a:pPr lvl="1"/>
            <a:r>
              <a:rPr lang="en-US" sz="1600" dirty="0"/>
              <a:t>Vacation </a:t>
            </a:r>
          </a:p>
          <a:p>
            <a:pPr lvl="1"/>
            <a:r>
              <a:rPr lang="en-US" sz="1600" dirty="0"/>
              <a:t>Home improvement project </a:t>
            </a:r>
          </a:p>
          <a:p>
            <a:pPr lvl="1"/>
            <a:r>
              <a:rPr lang="en-US" sz="1600" dirty="0"/>
              <a:t>Buying a car or house</a:t>
            </a:r>
          </a:p>
          <a:p>
            <a:r>
              <a:rPr lang="en-US" sz="1600" dirty="0"/>
              <a:t>Create in </a:t>
            </a:r>
            <a:r>
              <a:rPr lang="en-US" sz="1600" dirty="0" smtClean="0"/>
              <a:t>MS Project or in Excel than import into MS Project</a:t>
            </a:r>
            <a:endParaRPr lang="en-US" sz="1600" dirty="0"/>
          </a:p>
          <a:p>
            <a:r>
              <a:rPr lang="en-US" sz="1600" dirty="0"/>
              <a:t>Organize by </a:t>
            </a:r>
            <a:r>
              <a:rPr lang="en-US" sz="1600" dirty="0" smtClean="0"/>
              <a:t>some logical grouping of activity</a:t>
            </a:r>
            <a:endParaRPr lang="en-US" sz="1600" dirty="0"/>
          </a:p>
          <a:p>
            <a:pPr lvl="1"/>
            <a:r>
              <a:rPr lang="en-US" sz="1600" dirty="0" smtClean="0"/>
              <a:t>Recommend by project phase</a:t>
            </a:r>
          </a:p>
          <a:p>
            <a:r>
              <a:rPr lang="en-US" sz="1600" dirty="0" smtClean="0"/>
              <a:t>Include;</a:t>
            </a:r>
          </a:p>
          <a:p>
            <a:pPr lvl="1"/>
            <a:r>
              <a:rPr lang="en-US" sz="1600" dirty="0" smtClean="0"/>
              <a:t>Task name</a:t>
            </a:r>
          </a:p>
          <a:p>
            <a:pPr lvl="1"/>
            <a:r>
              <a:rPr lang="en-US" sz="1600" dirty="0" smtClean="0"/>
              <a:t>Duration</a:t>
            </a:r>
          </a:p>
          <a:p>
            <a:pPr lvl="1"/>
            <a:r>
              <a:rPr lang="en-US" sz="1600" dirty="0" smtClean="0"/>
              <a:t>Start, Finish</a:t>
            </a:r>
          </a:p>
          <a:p>
            <a:pPr lvl="1"/>
            <a:r>
              <a:rPr lang="en-US" sz="1600" dirty="0" smtClean="0"/>
              <a:t>Predecessor</a:t>
            </a:r>
          </a:p>
          <a:p>
            <a:pPr lvl="1"/>
            <a:r>
              <a:rPr lang="en-US" sz="1600" dirty="0" smtClean="0"/>
              <a:t>Resource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3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WBS’s?</a:t>
            </a:r>
            <a:endParaRPr lang="en-US" dirty="0"/>
          </a:p>
          <a:p>
            <a:pPr lvl="1"/>
            <a:r>
              <a:rPr lang="en-US" dirty="0"/>
              <a:t>A simplified picture, chart, matrix, workflow of the major activities encompassed within the overall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What are WBS intended to do?</a:t>
            </a:r>
            <a:endParaRPr lang="en-US" dirty="0"/>
          </a:p>
          <a:p>
            <a:pPr lvl="1"/>
            <a:r>
              <a:rPr lang="en-US" dirty="0"/>
              <a:t>Provide a jumping off point for the creation of a formal project plan</a:t>
            </a:r>
          </a:p>
          <a:p>
            <a:pPr lvl="1"/>
            <a:r>
              <a:rPr lang="en-US" dirty="0"/>
              <a:t>They allow the project manager and project team to understand the overall effort</a:t>
            </a:r>
          </a:p>
          <a:p>
            <a:pPr lvl="1"/>
            <a:r>
              <a:rPr lang="en-US" dirty="0"/>
              <a:t>They can be an effective means for charting the project course, understanding needed resources, and help to facilitate early project conversations in the initiation and planning phases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4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do you create </a:t>
            </a:r>
            <a:r>
              <a:rPr lang="en-US" dirty="0"/>
              <a:t>a </a:t>
            </a:r>
            <a:r>
              <a:rPr lang="en-US" dirty="0" smtClean="0"/>
              <a:t>WBS?</a:t>
            </a:r>
            <a:endParaRPr lang="en-US" dirty="0"/>
          </a:p>
          <a:p>
            <a:pPr lvl="1"/>
            <a:r>
              <a:rPr lang="en-US" dirty="0"/>
              <a:t>PMI has the WBS created in the “Project Management Plan” as part of “Scope Baseline”</a:t>
            </a:r>
          </a:p>
          <a:p>
            <a:pPr lvl="1"/>
            <a:r>
              <a:rPr lang="en-US" dirty="0"/>
              <a:t>Prior to a project schedule</a:t>
            </a:r>
          </a:p>
          <a:p>
            <a:pPr lvl="1"/>
            <a:r>
              <a:rPr lang="en-US" dirty="0"/>
              <a:t>Can be used in a project kickoff meeting</a:t>
            </a:r>
          </a:p>
          <a:p>
            <a:pPr lvl="1"/>
            <a:r>
              <a:rPr lang="en-US" dirty="0"/>
              <a:t>Sometimes created and used as part of the project initiation phase to assist in getting the project approved</a:t>
            </a:r>
          </a:p>
          <a:p>
            <a:r>
              <a:rPr lang="en-US" dirty="0"/>
              <a:t>What are the </a:t>
            </a:r>
            <a:r>
              <a:rPr lang="en-US" dirty="0" smtClean="0"/>
              <a:t>Inputs to a WBS?</a:t>
            </a:r>
            <a:endParaRPr lang="en-US" dirty="0"/>
          </a:p>
          <a:p>
            <a:pPr lvl="2"/>
            <a:r>
              <a:rPr lang="en-US" dirty="0"/>
              <a:t>Scope management plan</a:t>
            </a:r>
          </a:p>
          <a:p>
            <a:pPr lvl="2"/>
            <a:r>
              <a:rPr lang="en-US" dirty="0"/>
              <a:t>Scope statement</a:t>
            </a:r>
          </a:p>
          <a:p>
            <a:pPr lvl="2"/>
            <a:r>
              <a:rPr lang="en-US" dirty="0"/>
              <a:t>Requirements document</a:t>
            </a:r>
          </a:p>
          <a:p>
            <a:pPr lvl="2"/>
            <a:r>
              <a:rPr lang="en-US" dirty="0"/>
              <a:t>Enterprise environmental factors</a:t>
            </a:r>
          </a:p>
          <a:p>
            <a:pPr lvl="2"/>
            <a:r>
              <a:rPr lang="en-US" dirty="0"/>
              <a:t>Organizational process assets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7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</a:t>
            </a:r>
            <a:r>
              <a:rPr lang="en-US" dirty="0" smtClean="0"/>
              <a:t>techniques </a:t>
            </a:r>
            <a:r>
              <a:rPr lang="en-US" dirty="0"/>
              <a:t>for </a:t>
            </a:r>
            <a:r>
              <a:rPr lang="en-US" dirty="0" smtClean="0"/>
              <a:t>creating a WBS?</a:t>
            </a:r>
            <a:endParaRPr lang="en-US" dirty="0"/>
          </a:p>
          <a:p>
            <a:pPr lvl="1"/>
            <a:r>
              <a:rPr lang="en-US" dirty="0"/>
              <a:t>Decomposition</a:t>
            </a:r>
          </a:p>
          <a:p>
            <a:pPr lvl="1"/>
            <a:r>
              <a:rPr lang="en-US" dirty="0"/>
              <a:t>Expert </a:t>
            </a:r>
            <a:r>
              <a:rPr lang="en-US" dirty="0" smtClean="0"/>
              <a:t>judgement</a:t>
            </a:r>
          </a:p>
          <a:p>
            <a:r>
              <a:rPr lang="en-US" dirty="0" smtClean="0"/>
              <a:t>Why are WBS important?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rganizes </a:t>
            </a:r>
            <a:r>
              <a:rPr lang="en-US" dirty="0"/>
              <a:t>and defines the total scope of the </a:t>
            </a:r>
            <a:r>
              <a:rPr lang="en-US" dirty="0" smtClean="0"/>
              <a:t>project</a:t>
            </a:r>
            <a:endParaRPr lang="en-US" dirty="0"/>
          </a:p>
          <a:p>
            <a:pPr lvl="1"/>
            <a:r>
              <a:rPr lang="en-US" dirty="0" smtClean="0"/>
              <a:t>Keeps </a:t>
            </a:r>
            <a:r>
              <a:rPr lang="en-US" dirty="0"/>
              <a:t>project focused</a:t>
            </a:r>
          </a:p>
          <a:p>
            <a:pPr lvl="1"/>
            <a:r>
              <a:rPr lang="en-US" dirty="0"/>
              <a:t>Provides for clarity of effort</a:t>
            </a:r>
          </a:p>
          <a:p>
            <a:pPr lvl="1"/>
            <a:r>
              <a:rPr lang="en-US" dirty="0"/>
              <a:t>Provides for transparency</a:t>
            </a:r>
          </a:p>
          <a:p>
            <a:pPr lvl="1"/>
            <a:r>
              <a:rPr lang="en-US" dirty="0"/>
              <a:t>Provides the ability to understand what exactly you need to deliver 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inputs that can be used to create a project Schedule?</a:t>
            </a:r>
          </a:p>
          <a:p>
            <a:pPr lvl="1"/>
            <a:r>
              <a:rPr lang="en-US" sz="1600" dirty="0"/>
              <a:t>Project scope statement</a:t>
            </a:r>
          </a:p>
          <a:p>
            <a:pPr lvl="1"/>
            <a:r>
              <a:rPr lang="en-US" sz="1600" dirty="0"/>
              <a:t>Work breakdown structure</a:t>
            </a:r>
          </a:p>
          <a:p>
            <a:pPr lvl="1"/>
            <a:r>
              <a:rPr lang="en-US" sz="1600" dirty="0"/>
              <a:t>Charter</a:t>
            </a:r>
          </a:p>
          <a:p>
            <a:pPr lvl="1"/>
            <a:r>
              <a:rPr lang="en-US" sz="1600" dirty="0"/>
              <a:t>Requirements document</a:t>
            </a:r>
          </a:p>
          <a:p>
            <a:pPr lvl="1"/>
            <a:r>
              <a:rPr lang="en-US" sz="1600" dirty="0"/>
              <a:t>Organizational culture &amp; structure</a:t>
            </a:r>
          </a:p>
          <a:p>
            <a:pPr lvl="1"/>
            <a:r>
              <a:rPr lang="en-US" sz="1600" dirty="0"/>
              <a:t>Resource availability</a:t>
            </a:r>
          </a:p>
          <a:p>
            <a:pPr lvl="1"/>
            <a:r>
              <a:rPr lang="en-US" sz="1600" dirty="0" smtClean="0"/>
              <a:t>Organizational </a:t>
            </a:r>
            <a:r>
              <a:rPr lang="en-US" sz="1600" dirty="0"/>
              <a:t>PMO’s; governance processes, tools templates</a:t>
            </a:r>
          </a:p>
          <a:p>
            <a:pPr lvl="1"/>
            <a:r>
              <a:rPr lang="en-US" sz="1600" dirty="0"/>
              <a:t>SME meetings</a:t>
            </a:r>
          </a:p>
          <a:p>
            <a:pPr lvl="1"/>
            <a:r>
              <a:rPr lang="en-US" sz="1600" dirty="0"/>
              <a:t>Expert judgement</a:t>
            </a:r>
          </a:p>
          <a:p>
            <a:pPr lvl="1"/>
            <a:r>
              <a:rPr lang="en-US" sz="1600" dirty="0"/>
              <a:t>Prior projects of similar size, scope, duration, budget, and lessons learned from prior projects</a:t>
            </a:r>
          </a:p>
          <a:p>
            <a:pPr lvl="1"/>
            <a:r>
              <a:rPr lang="en-US" sz="1600" dirty="0"/>
              <a:t>Issues and risks log</a:t>
            </a:r>
          </a:p>
          <a:p>
            <a:pPr lvl="1"/>
            <a:r>
              <a:rPr lang="en-US" sz="1600" dirty="0"/>
              <a:t>Vendor inputs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methods to creating a project schedule?</a:t>
            </a:r>
          </a:p>
          <a:p>
            <a:pPr lvl="1"/>
            <a:r>
              <a:rPr lang="en-US" sz="1400" dirty="0"/>
              <a:t>Decomposition (PMI)</a:t>
            </a:r>
          </a:p>
          <a:p>
            <a:pPr lvl="1"/>
            <a:r>
              <a:rPr lang="en-US" sz="1400" dirty="0" smtClean="0"/>
              <a:t>Rolling </a:t>
            </a:r>
            <a:r>
              <a:rPr lang="en-US" sz="1400" dirty="0"/>
              <a:t>Wave (PMI)</a:t>
            </a:r>
          </a:p>
          <a:p>
            <a:pPr lvl="1"/>
            <a:r>
              <a:rPr lang="en-US" sz="1400" dirty="0" smtClean="0"/>
              <a:t>Expert Judgement</a:t>
            </a:r>
          </a:p>
          <a:p>
            <a:r>
              <a:rPr lang="en-US" dirty="0" smtClean="0"/>
              <a:t>What's the difference between an Activity and a Milestone?</a:t>
            </a:r>
          </a:p>
          <a:p>
            <a:pPr lvl="1"/>
            <a:r>
              <a:rPr lang="en-US" sz="1400" dirty="0" smtClean="0"/>
              <a:t>Activities</a:t>
            </a:r>
            <a:endParaRPr lang="en-US" sz="1400" dirty="0"/>
          </a:p>
          <a:p>
            <a:pPr lvl="2"/>
            <a:r>
              <a:rPr lang="en-US" sz="1400" dirty="0" smtClean="0"/>
              <a:t>Have </a:t>
            </a:r>
            <a:r>
              <a:rPr lang="en-US" sz="1400" dirty="0"/>
              <a:t>durations, resources, and costs assigned to them</a:t>
            </a:r>
          </a:p>
          <a:p>
            <a:pPr lvl="1"/>
            <a:r>
              <a:rPr lang="en-US" sz="1400" dirty="0" smtClean="0"/>
              <a:t>Milestones</a:t>
            </a:r>
            <a:endParaRPr lang="en-US" sz="1400" dirty="0"/>
          </a:p>
          <a:p>
            <a:pPr lvl="2"/>
            <a:r>
              <a:rPr lang="en-US" sz="1400" dirty="0"/>
              <a:t>Is a significant point in time, or event in a project</a:t>
            </a:r>
          </a:p>
          <a:p>
            <a:pPr lvl="2"/>
            <a:r>
              <a:rPr lang="en-US" sz="1400" dirty="0"/>
              <a:t>They have 0 duration because they represent a point in time (PMI)</a:t>
            </a:r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1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important components of a good project schedule?</a:t>
            </a:r>
          </a:p>
          <a:p>
            <a:pPr lvl="1"/>
            <a:r>
              <a:rPr lang="en-US" sz="1800" dirty="0" smtClean="0"/>
              <a:t>Activities are grouped together by some sort of logical order, recommend phases</a:t>
            </a:r>
          </a:p>
          <a:p>
            <a:pPr lvl="1"/>
            <a:r>
              <a:rPr lang="en-US" sz="1800" dirty="0" smtClean="0"/>
              <a:t>Activities are sequenced</a:t>
            </a:r>
          </a:p>
          <a:p>
            <a:pPr lvl="1"/>
            <a:r>
              <a:rPr lang="en-US" sz="1800" dirty="0" smtClean="0"/>
              <a:t>Start dates and end dates are noted</a:t>
            </a:r>
          </a:p>
          <a:p>
            <a:pPr lvl="1"/>
            <a:r>
              <a:rPr lang="en-US" sz="1800" dirty="0" smtClean="0"/>
              <a:t>Resources are assigned to each activity</a:t>
            </a:r>
          </a:p>
          <a:p>
            <a:pPr lvl="1"/>
            <a:r>
              <a:rPr lang="en-US" sz="1800" dirty="0" smtClean="0"/>
              <a:t>Predecessors are identified</a:t>
            </a:r>
          </a:p>
          <a:p>
            <a:pPr lvl="1"/>
            <a:r>
              <a:rPr lang="en-US" sz="1800" dirty="0" smtClean="0"/>
              <a:t>Milestones are noted</a:t>
            </a:r>
          </a:p>
          <a:p>
            <a:pPr lvl="1"/>
            <a:r>
              <a:rPr lang="en-US" sz="1800" dirty="0" smtClean="0"/>
              <a:t>Critical path is identified</a:t>
            </a:r>
          </a:p>
          <a:p>
            <a:pPr lvl="1"/>
            <a:r>
              <a:rPr lang="en-US" sz="1800" dirty="0" smtClean="0"/>
              <a:t>Schedule is vetted and approved by the project team, sponsor, and leadership group</a:t>
            </a:r>
          </a:p>
          <a:p>
            <a:pPr lvl="1"/>
            <a:r>
              <a:rPr lang="en-US" sz="1800" dirty="0" smtClean="0"/>
              <a:t>Schedule is maintained, transparent, and considered a living document through the life of the project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0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Breakdown Structures </a:t>
            </a:r>
            <a:r>
              <a:rPr lang="en-US" sz="1600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simplified picture, chart, matrix, workflow of the major activities encompassed within the overall project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WBS are intended to;</a:t>
            </a:r>
          </a:p>
          <a:p>
            <a:pPr lvl="1"/>
            <a:r>
              <a:rPr lang="en-US" dirty="0" smtClean="0"/>
              <a:t>Provide a jumping off point for the creation of a formal project plan</a:t>
            </a:r>
          </a:p>
          <a:p>
            <a:pPr lvl="1"/>
            <a:r>
              <a:rPr lang="en-US" dirty="0" smtClean="0"/>
              <a:t>They allow the project manager and project team to understand the overall effort</a:t>
            </a:r>
          </a:p>
          <a:p>
            <a:pPr lvl="1"/>
            <a:r>
              <a:rPr lang="en-US" dirty="0" smtClean="0"/>
              <a:t>They can be an effective means for charting the project course, understanding needed resources, and help to facilitate early project conversations in the initiation and planning phases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What </a:t>
            </a:r>
            <a:r>
              <a:rPr lang="en-US" sz="1600" dirty="0">
                <a:solidFill>
                  <a:srgbClr val="99CC00"/>
                </a:solidFill>
              </a:rPr>
              <a:t>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PMI’s definition;</a:t>
            </a:r>
          </a:p>
          <a:p>
            <a:pPr lvl="1"/>
            <a:r>
              <a:rPr lang="en-US" sz="1600" dirty="0" smtClean="0"/>
              <a:t>“The process of subdividing project deliverables and project work into smaller more manageable components”</a:t>
            </a:r>
          </a:p>
          <a:p>
            <a:pPr lvl="1"/>
            <a:r>
              <a:rPr lang="en-US" sz="1600" dirty="0" smtClean="0"/>
              <a:t>“The key benefit of this process is that it provides a structured vision of what has to be delivered”</a:t>
            </a:r>
          </a:p>
          <a:p>
            <a:pPr lvl="1"/>
            <a:r>
              <a:rPr lang="en-US" sz="1600" dirty="0" smtClean="0"/>
              <a:t>“The WBS is a hierarchical decomposition of the total scope of work to be carried out by the project team to accomplish the project objectives and create the required deliverables”</a:t>
            </a:r>
          </a:p>
          <a:p>
            <a:pPr lvl="1"/>
            <a:r>
              <a:rPr lang="en-US" sz="1600" dirty="0" smtClean="0"/>
              <a:t>“The WBS organized and defines the total scope of the project, and represents the work specified in the current approved scope statement”</a:t>
            </a:r>
          </a:p>
          <a:p>
            <a:pPr lvl="1"/>
            <a:r>
              <a:rPr lang="en-US" sz="1600" dirty="0" smtClean="0"/>
              <a:t>“The planned work is contained within the lowest level of WBS components which are called work packages”</a:t>
            </a:r>
          </a:p>
          <a:p>
            <a:pPr lvl="1"/>
            <a:r>
              <a:rPr lang="en-US" sz="1600" dirty="0" smtClean="0"/>
              <a:t>“A work package can be used to group the activities where work is scheduled and estimated, monitored, and controlled”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create a WBS;</a:t>
            </a:r>
          </a:p>
          <a:p>
            <a:pPr lvl="1"/>
            <a:r>
              <a:rPr lang="en-US" dirty="0" smtClean="0"/>
              <a:t>PMI has the WBS created in the “Project Management Plan” as part of “Scope Baseline”</a:t>
            </a:r>
          </a:p>
          <a:p>
            <a:pPr lvl="1"/>
            <a:r>
              <a:rPr lang="en-US" dirty="0" smtClean="0"/>
              <a:t>Prior to a project schedule</a:t>
            </a:r>
          </a:p>
          <a:p>
            <a:pPr lvl="1"/>
            <a:r>
              <a:rPr lang="en-US" dirty="0" smtClean="0"/>
              <a:t>Can be used in a project kickoff meeting</a:t>
            </a:r>
          </a:p>
          <a:p>
            <a:pPr lvl="1"/>
            <a:r>
              <a:rPr lang="en-US" dirty="0" smtClean="0"/>
              <a:t>Sometimes created and used as part of the project initiation phase to assist in getting the project approved</a:t>
            </a:r>
          </a:p>
          <a:p>
            <a:pPr lvl="1"/>
            <a:r>
              <a:rPr lang="en-US" dirty="0" smtClean="0"/>
              <a:t>Once MS </a:t>
            </a:r>
            <a:r>
              <a:rPr lang="en-US" dirty="0"/>
              <a:t>P</a:t>
            </a:r>
            <a:r>
              <a:rPr lang="en-US" dirty="0" smtClean="0"/>
              <a:t>roject schedule and plan are created most PM’s do not maintain the WBS anymore, it becomes part of the project artifacts and archive</a:t>
            </a:r>
          </a:p>
          <a:p>
            <a:r>
              <a:rPr lang="en-US" dirty="0" smtClean="0"/>
              <a:t>PMI suggests that you also create a WBS dictionary as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5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PMI’s WBS creation guidelines;</a:t>
            </a:r>
          </a:p>
          <a:p>
            <a:pPr lvl="1"/>
            <a:r>
              <a:rPr lang="en-US" dirty="0" smtClean="0"/>
              <a:t>What are the Inputs?</a:t>
            </a:r>
          </a:p>
          <a:p>
            <a:pPr lvl="2"/>
            <a:r>
              <a:rPr lang="en-US" dirty="0" smtClean="0"/>
              <a:t>Scope management plan</a:t>
            </a:r>
          </a:p>
          <a:p>
            <a:pPr lvl="2"/>
            <a:r>
              <a:rPr lang="en-US" dirty="0" smtClean="0"/>
              <a:t>Scope statement</a:t>
            </a:r>
          </a:p>
          <a:p>
            <a:pPr lvl="2"/>
            <a:r>
              <a:rPr lang="en-US" dirty="0" smtClean="0"/>
              <a:t>Requirements document</a:t>
            </a:r>
          </a:p>
          <a:p>
            <a:pPr lvl="2"/>
            <a:r>
              <a:rPr lang="en-US" dirty="0" smtClean="0"/>
              <a:t>Enterprise environmental factors</a:t>
            </a:r>
          </a:p>
          <a:p>
            <a:pPr lvl="2"/>
            <a:r>
              <a:rPr lang="en-US" dirty="0" smtClean="0"/>
              <a:t>Organizational process assets</a:t>
            </a:r>
          </a:p>
          <a:p>
            <a:pPr lvl="1"/>
            <a:r>
              <a:rPr lang="en-US" dirty="0" smtClean="0"/>
              <a:t>What are the tools &amp; techniques for creating?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Expert judgement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Breakdown Structures </a:t>
            </a:r>
            <a:r>
              <a:rPr lang="en-US" sz="1600" dirty="0" smtClean="0">
                <a:solidFill>
                  <a:srgbClr val="99CC00"/>
                </a:solidFill>
              </a:rPr>
              <a:t>How to create?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PMI’s </a:t>
            </a:r>
            <a:r>
              <a:rPr lang="en-US" dirty="0"/>
              <a:t>d</a:t>
            </a:r>
            <a:r>
              <a:rPr lang="en-US" dirty="0" smtClean="0"/>
              <a:t>efinition of Decomposition</a:t>
            </a:r>
          </a:p>
          <a:p>
            <a:pPr lvl="1"/>
            <a:r>
              <a:rPr lang="en-US" dirty="0" smtClean="0"/>
              <a:t>“Technique for dividing the scope, deliverables, and work efforts (major activities) into smaller more manageable and understood parts”</a:t>
            </a:r>
          </a:p>
          <a:p>
            <a:r>
              <a:rPr lang="en-US" dirty="0" smtClean="0"/>
              <a:t>Working steps to perform Decomposition</a:t>
            </a:r>
          </a:p>
          <a:p>
            <a:pPr lvl="1"/>
            <a:r>
              <a:rPr lang="en-US" dirty="0" smtClean="0"/>
              <a:t>Identifying the deliverables and related work</a:t>
            </a:r>
          </a:p>
          <a:p>
            <a:pPr lvl="1"/>
            <a:r>
              <a:rPr lang="en-US" dirty="0" smtClean="0"/>
              <a:t>Structuring and organizing the WBS</a:t>
            </a:r>
          </a:p>
          <a:p>
            <a:pPr lvl="1"/>
            <a:r>
              <a:rPr lang="en-US" dirty="0" smtClean="0"/>
              <a:t>Decomposing the upper WBS levels into lower sub levels</a:t>
            </a:r>
          </a:p>
          <a:p>
            <a:pPr lvl="1"/>
            <a:r>
              <a:rPr lang="en-US" dirty="0" smtClean="0"/>
              <a:t>Validating the lower levels have been decomposed sufficiently</a:t>
            </a:r>
          </a:p>
          <a:p>
            <a:r>
              <a:rPr lang="en-US" dirty="0" smtClean="0"/>
              <a:t>Expert judgement is most often used to perform the decomposition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www.vita.virginia.gov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4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C:\VITAPowerPointTemp2_white (1).pot</Template>
  <TotalTime>26429</TotalTime>
  <Words>3118</Words>
  <Application>Microsoft Office PowerPoint</Application>
  <PresentationFormat>On-screen Show (4:3)</PresentationFormat>
  <Paragraphs>677</Paragraphs>
  <Slides>47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Default Design</vt:lpstr>
      <vt:lpstr>Office Theme</vt:lpstr>
      <vt:lpstr>Project</vt:lpstr>
      <vt:lpstr>Agenda</vt:lpstr>
      <vt:lpstr>Introductions</vt:lpstr>
      <vt:lpstr>Agenda</vt:lpstr>
      <vt:lpstr>Class Materials</vt:lpstr>
      <vt:lpstr>Work Breakdown Structures What are they?</vt:lpstr>
      <vt:lpstr>Work Breakdown Structures What are they?</vt:lpstr>
      <vt:lpstr>Work Breakdown Structures How to create?</vt:lpstr>
      <vt:lpstr>Work Breakdown Structures How to create?</vt:lpstr>
      <vt:lpstr>Work Breakdown Structures How to create?</vt:lpstr>
      <vt:lpstr>Work Breakdown Structures How to create?</vt:lpstr>
      <vt:lpstr>Work Breakdown Structures How to create?</vt:lpstr>
      <vt:lpstr>Work Breakdown Structures Why Are They Important?</vt:lpstr>
      <vt:lpstr>Work Breakdown Structures How to create?</vt:lpstr>
      <vt:lpstr>Work Breakdown Structure Example</vt:lpstr>
      <vt:lpstr>PowerPoint Presentation</vt:lpstr>
      <vt:lpstr>Work Breakdown Structure Example</vt:lpstr>
      <vt:lpstr>PowerPoint Presentation</vt:lpstr>
      <vt:lpstr>Project – Timeline/WBS</vt:lpstr>
      <vt:lpstr>Timeline/WBS</vt:lpstr>
      <vt:lpstr>Project – Timeline/WBS – Another Variation</vt:lpstr>
      <vt:lpstr>Work Breakdown Structures</vt:lpstr>
      <vt:lpstr>Create Your Own WBS Exercise   </vt:lpstr>
      <vt:lpstr>Project Schedules</vt:lpstr>
      <vt:lpstr>Project Schedules Definition &amp; Characteristics</vt:lpstr>
      <vt:lpstr>Project Schedules Time Management</vt:lpstr>
      <vt:lpstr>Project Schedules Sources\Inputs\Contributors</vt:lpstr>
      <vt:lpstr>Project Schedules Approaches/Methods For Creating</vt:lpstr>
      <vt:lpstr>Project Schedules Important Attributes</vt:lpstr>
      <vt:lpstr>Project Schedules Activities &amp; Milestones</vt:lpstr>
      <vt:lpstr>Project Schedules Sequencing Method</vt:lpstr>
      <vt:lpstr>Project Schedules Sequencing – Dependency’s</vt:lpstr>
      <vt:lpstr>Project Schedules Estimating Activity Resources</vt:lpstr>
      <vt:lpstr>Project Schedules Estimating Activity Resources</vt:lpstr>
      <vt:lpstr>Project Schedules Estimating Activity Durations</vt:lpstr>
      <vt:lpstr>Project Schedules Estimating Activity Durations</vt:lpstr>
      <vt:lpstr>Project Schedules Critical Path</vt:lpstr>
      <vt:lpstr>Project Schedules Changes, Compression</vt:lpstr>
      <vt:lpstr>Project Schedules Examples</vt:lpstr>
      <vt:lpstr>Project Schedules Examples</vt:lpstr>
      <vt:lpstr>Exercise Create a Project Schedule</vt:lpstr>
      <vt:lpstr>Review Questions</vt:lpstr>
      <vt:lpstr>Review Questions</vt:lpstr>
      <vt:lpstr>Review Questions</vt:lpstr>
      <vt:lpstr>Review Questions</vt:lpstr>
      <vt:lpstr>Review Questions</vt:lpstr>
      <vt:lpstr>Review Questions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- class project plan</dc:title>
  <dc:creator>Patricia Samuels</dc:creator>
  <cp:lastModifiedBy>Treagy, Michael (VITA)</cp:lastModifiedBy>
  <cp:revision>716</cp:revision>
  <cp:lastPrinted>2014-10-07T15:34:10Z</cp:lastPrinted>
  <dcterms:created xsi:type="dcterms:W3CDTF">2003-10-04T19:21:07Z</dcterms:created>
  <dcterms:modified xsi:type="dcterms:W3CDTF">2017-03-17T15:12:02Z</dcterms:modified>
</cp:coreProperties>
</file>